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6858000" cy="9144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C4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snapToGrid="0">
      <p:cViewPr varScale="1">
        <p:scale>
          <a:sx n="100" d="100"/>
          <a:sy n="100" d="100"/>
        </p:scale>
        <p:origin x="4179" y="55"/>
      </p:cViewPr>
      <p:guideLst>
        <p:guide orient="horz" pos="2880"/>
        <p:guide pos="216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0"/>
          <p:cNvSpPr>
            <a:spLocks noChangeArrowheads="1"/>
          </p:cNvSpPr>
          <p:nvPr userDrawn="1"/>
        </p:nvSpPr>
        <p:spPr bwMode="auto">
          <a:xfrm>
            <a:off x="85725" y="92075"/>
            <a:ext cx="6696075" cy="8975725"/>
          </a:xfrm>
          <a:prstGeom prst="rect">
            <a:avLst/>
          </a:prstGeom>
          <a:solidFill>
            <a:schemeClr val="bg1"/>
          </a:solidFill>
          <a:ln w="9525" algn="ctr">
            <a:solidFill>
              <a:schemeClr val="tx1"/>
            </a:solidFill>
            <a:round/>
            <a:headEnd/>
            <a:tailEnd/>
          </a:ln>
        </p:spPr>
        <p:txBody>
          <a:bodyPr/>
          <a:lstStyle/>
          <a:p>
            <a:pPr fontAlgn="auto">
              <a:spcBef>
                <a:spcPts val="0"/>
              </a:spcBef>
              <a:spcAft>
                <a:spcPts val="0"/>
              </a:spcAft>
              <a:defRPr/>
            </a:pPr>
            <a:endParaRPr lang="en-US" sz="1000" dirty="0">
              <a:latin typeface="+mn-lt"/>
              <a:cs typeface="+mn-cs"/>
            </a:endParaRPr>
          </a:p>
        </p:txBody>
      </p:sp>
      <p:sp>
        <p:nvSpPr>
          <p:cNvPr id="5" name="Rectangle 5"/>
          <p:cNvSpPr>
            <a:spLocks noChangeArrowheads="1"/>
          </p:cNvSpPr>
          <p:nvPr userDrawn="1"/>
        </p:nvSpPr>
        <p:spPr bwMode="auto">
          <a:xfrm>
            <a:off x="88899" y="8401050"/>
            <a:ext cx="6690519" cy="669924"/>
          </a:xfrm>
          <a:prstGeom prst="rect">
            <a:avLst/>
          </a:prstGeom>
          <a:gradFill flip="none" rotWithShape="1">
            <a:gsLst>
              <a:gs pos="100000">
                <a:srgbClr val="840000">
                  <a:alpha val="30000"/>
                </a:srgbClr>
              </a:gs>
              <a:gs pos="0">
                <a:srgbClr val="990000"/>
              </a:gs>
            </a:gsLst>
            <a:lin ang="5400000" scaled="1"/>
            <a:tileRect/>
          </a:gradFill>
          <a:ln w="9525">
            <a:noFill/>
            <a:miter lim="800000"/>
            <a:headEnd/>
            <a:tailEnd/>
          </a:ln>
        </p:spPr>
        <p:txBody>
          <a:bodyPr wrap="none" anchor="ctr"/>
          <a:lstStyle/>
          <a:p>
            <a:pPr fontAlgn="auto">
              <a:spcBef>
                <a:spcPts val="0"/>
              </a:spcBef>
              <a:spcAft>
                <a:spcPts val="0"/>
              </a:spcAft>
              <a:defRPr/>
            </a:pPr>
            <a:endParaRPr lang="en-US" dirty="0">
              <a:cs typeface="+mn-cs"/>
            </a:endParaRPr>
          </a:p>
        </p:txBody>
      </p:sp>
      <p:sp>
        <p:nvSpPr>
          <p:cNvPr id="2" name="Title 1"/>
          <p:cNvSpPr>
            <a:spLocks noGrp="1"/>
          </p:cNvSpPr>
          <p:nvPr>
            <p:ph type="ctrTitle"/>
          </p:nvPr>
        </p:nvSpPr>
        <p:spPr>
          <a:xfrm>
            <a:off x="514350" y="2840568"/>
            <a:ext cx="5829300" cy="1960033"/>
          </a:xfrm>
        </p:spPr>
        <p:txBody>
          <a:bodyPr/>
          <a:lstStyle/>
          <a:p>
            <a:r>
              <a:rPr lang="en-US"/>
              <a:t>Click to edit Master title style</a:t>
            </a:r>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Date Placeholder 3"/>
          <p:cNvSpPr>
            <a:spLocks noGrp="1"/>
          </p:cNvSpPr>
          <p:nvPr>
            <p:ph type="dt" sz="half" idx="10"/>
          </p:nvPr>
        </p:nvSpPr>
        <p:spPr/>
        <p:txBody>
          <a:bodyPr/>
          <a:lstStyle>
            <a:lvl1pPr>
              <a:defRPr/>
            </a:lvl1pPr>
          </a:lstStyle>
          <a:p>
            <a:pPr>
              <a:defRPr/>
            </a:pPr>
            <a:fld id="{B1C4EC90-1EE0-4B29-9E99-601E46CC21A9}" type="datetimeFigureOut">
              <a:rPr lang="en-US"/>
              <a:pPr>
                <a:defRPr/>
              </a:pPr>
              <a:t>2/18/2024</a:t>
            </a:fld>
            <a:endParaRPr lang="en-US" dirty="0"/>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CDC1C0F1-13A9-4016-8B6B-C81608381876}"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78BC1382-4F2C-425D-8BBE-7F908236B08F}" type="datetimeFigureOut">
              <a:rPr lang="en-US"/>
              <a:pPr>
                <a:defRPr/>
              </a:pPr>
              <a:t>2/18/2024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CD6ECBC-2310-4DB1-B485-597273234739}"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29037" y="488951"/>
            <a:ext cx="1157288" cy="104013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57175" y="488951"/>
            <a:ext cx="3357563" cy="104013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FD24FBA8-5467-4B82-ABCF-01CB358FDDF8}" type="datetimeFigureOut">
              <a:rPr lang="en-US"/>
              <a:pPr>
                <a:defRPr/>
              </a:pPr>
              <a:t>2/18/2024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F128002-C413-4241-9238-28A61AFA79F1}"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DEA2CE9-76F6-427F-BADC-06F6E182D049}" type="datetimeFigureOut">
              <a:rPr lang="en-US"/>
              <a:pPr>
                <a:defRPr/>
              </a:pPr>
              <a:t>2/18/2024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1419D82-0969-4992-882C-EDC283B44C1D}"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B6ECE020-831E-4E9A-8B8E-AA3B34128DDB}" type="datetimeFigureOut">
              <a:rPr lang="en-US"/>
              <a:pPr>
                <a:defRPr/>
              </a:pPr>
              <a:t>2/18/2024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46EF843-2559-452F-9BD8-47D84A1CF1B0}"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57175"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628900"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7371F373-B8DF-4924-9A50-1BD6481E6BA1}" type="datetimeFigureOut">
              <a:rPr lang="en-US"/>
              <a:pPr>
                <a:defRPr/>
              </a:pPr>
              <a:t>2/18/2024</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AABF46D-1FE9-4891-8C12-4187CC1F0067}"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6184"/>
            <a:ext cx="6172200" cy="1524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5CE90A23-F7FB-4949-A6B5-290C7064763D}" type="datetimeFigureOut">
              <a:rPr lang="en-US"/>
              <a:pPr>
                <a:defRPr/>
              </a:pPr>
              <a:t>2/18/2024</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1339CD5E-BAF6-4769-8BE1-94166B1221DB}"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1128F706-3C04-4A11-B243-F57E151A9956}" type="datetimeFigureOut">
              <a:rPr lang="en-US"/>
              <a:pPr>
                <a:defRPr/>
              </a:pPr>
              <a:t>2/18/2024</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4290DDE4-B507-4D7E-B070-416D4F2C428E}"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CF9501F-8DC0-40F3-8BB5-55D7AE887F00}" type="datetimeFigureOut">
              <a:rPr lang="en-US"/>
              <a:pPr>
                <a:defRPr/>
              </a:pPr>
              <a:t>2/18/2024</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375702A3-1D6E-497F-B5B3-59247306AB39}"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4067"/>
            <a:ext cx="2256235" cy="154940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1126E972-8F58-4B30-94E0-BD287AA0A9C4}" type="datetimeFigureOut">
              <a:rPr lang="en-US"/>
              <a:pPr>
                <a:defRPr/>
              </a:pPr>
              <a:t>2/18/2024</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9E48355-73CA-4982-BEC7-6B8FE67CF2A9}"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0"/>
            <a:ext cx="4114800" cy="755651"/>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344216" y="817033"/>
            <a:ext cx="4114800" cy="54864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CAAE9D-077D-42E4-8F14-B8F5478BAE0B}" type="datetimeFigureOut">
              <a:rPr lang="en-US"/>
              <a:pPr>
                <a:defRPr/>
              </a:pPr>
              <a:t>2/18/2024</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A6EB3E9-7D66-41AB-AB71-6EE2C66A6476}"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342900" y="366713"/>
            <a:ext cx="6172200" cy="1524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342900" y="2133600"/>
            <a:ext cx="6172200" cy="60340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42900" y="8475663"/>
            <a:ext cx="1600200" cy="48577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98509BF8-57AF-4071-8E7A-87AAD9C5C0A8}" type="datetimeFigureOut">
              <a:rPr lang="en-US"/>
              <a:pPr>
                <a:defRPr/>
              </a:pPr>
              <a:t>2/18/2024</a:t>
            </a:fld>
            <a:endParaRPr lang="en-US" dirty="0"/>
          </a:p>
        </p:txBody>
      </p:sp>
      <p:sp>
        <p:nvSpPr>
          <p:cNvPr id="5" name="Footer Placeholder 4"/>
          <p:cNvSpPr>
            <a:spLocks noGrp="1"/>
          </p:cNvSpPr>
          <p:nvPr>
            <p:ph type="ftr" sz="quarter" idx="3"/>
          </p:nvPr>
        </p:nvSpPr>
        <p:spPr>
          <a:xfrm>
            <a:off x="2343150" y="8475663"/>
            <a:ext cx="2171700" cy="48577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4914900" y="8475663"/>
            <a:ext cx="1600200" cy="48577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5C62EB7B-740E-4326-9B6F-A91A35B7E8CD}"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67"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3" Type="http://schemas.openxmlformats.org/officeDocument/2006/relationships/hyperlink" Target="http://www.poweredbyoutsourcing.com/" TargetMode="External"/><Relationship Id="rId7" Type="http://schemas.openxmlformats.org/officeDocument/2006/relationships/image" Target="../media/image4.png"/><Relationship Id="rId12" Type="http://schemas.openxmlformats.org/officeDocument/2006/relationships/image" Target="../media/image9.gif"/><Relationship Id="rId2" Type="http://schemas.openxmlformats.org/officeDocument/2006/relationships/hyperlink" Target="mailto:leslie@tel-tec.com" TargetMode="External"/><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png"/><Relationship Id="rId10" Type="http://schemas.openxmlformats.org/officeDocument/2006/relationships/image" Target="../media/image7.png"/><Relationship Id="rId4" Type="http://schemas.openxmlformats.org/officeDocument/2006/relationships/image" Target="../media/image1.png"/><Relationship Id="rId9" Type="http://schemas.openxmlformats.org/officeDocument/2006/relationships/image" Target="../media/image6.png"/><Relationship Id="rId1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0" name="Rectangle 69"/>
          <p:cNvSpPr/>
          <p:nvPr/>
        </p:nvSpPr>
        <p:spPr>
          <a:xfrm>
            <a:off x="4391025" y="5327650"/>
            <a:ext cx="2305050" cy="12382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0" name="Rectangle 29"/>
          <p:cNvSpPr/>
          <p:nvPr/>
        </p:nvSpPr>
        <p:spPr>
          <a:xfrm>
            <a:off x="4391025" y="1200150"/>
            <a:ext cx="2305050" cy="15049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076" name="TextBox 8"/>
          <p:cNvSpPr txBox="1">
            <a:spLocks noChangeArrowheads="1"/>
          </p:cNvSpPr>
          <p:nvPr/>
        </p:nvSpPr>
        <p:spPr bwMode="auto">
          <a:xfrm>
            <a:off x="93663" y="925513"/>
            <a:ext cx="1717675" cy="306387"/>
          </a:xfrm>
          <a:prstGeom prst="rect">
            <a:avLst/>
          </a:prstGeom>
          <a:noFill/>
          <a:ln w="9525">
            <a:noFill/>
            <a:miter lim="800000"/>
            <a:headEnd/>
            <a:tailEnd/>
          </a:ln>
        </p:spPr>
        <p:txBody>
          <a:bodyPr wrap="none">
            <a:spAutoFit/>
          </a:bodyPr>
          <a:lstStyle/>
          <a:p>
            <a:r>
              <a:rPr lang="en-US" sz="1400" b="1">
                <a:solidFill>
                  <a:srgbClr val="800000"/>
                </a:solidFill>
                <a:latin typeface="Garamond" pitchFamily="18" charset="0"/>
              </a:rPr>
              <a:t>Corporate Overview</a:t>
            </a:r>
          </a:p>
        </p:txBody>
      </p:sp>
      <p:cxnSp>
        <p:nvCxnSpPr>
          <p:cNvPr id="12" name="Straight Connector 11"/>
          <p:cNvCxnSpPr/>
          <p:nvPr/>
        </p:nvCxnSpPr>
        <p:spPr>
          <a:xfrm rot="5400000">
            <a:off x="752475" y="4762500"/>
            <a:ext cx="7105650" cy="0"/>
          </a:xfrm>
          <a:prstGeom prst="line">
            <a:avLst/>
          </a:prstGeom>
          <a:ln>
            <a:solidFill>
              <a:srgbClr val="800000"/>
            </a:solidFill>
          </a:ln>
        </p:spPr>
        <p:style>
          <a:lnRef idx="1">
            <a:schemeClr val="accent1"/>
          </a:lnRef>
          <a:fillRef idx="0">
            <a:schemeClr val="accent1"/>
          </a:fillRef>
          <a:effectRef idx="0">
            <a:schemeClr val="accent1"/>
          </a:effectRef>
          <a:fontRef idx="minor">
            <a:schemeClr val="tx1"/>
          </a:fontRef>
        </p:style>
      </p:cxnSp>
      <p:sp>
        <p:nvSpPr>
          <p:cNvPr id="3078" name="TextBox 12"/>
          <p:cNvSpPr txBox="1">
            <a:spLocks noChangeArrowheads="1"/>
          </p:cNvSpPr>
          <p:nvPr/>
        </p:nvSpPr>
        <p:spPr bwMode="auto">
          <a:xfrm>
            <a:off x="4335463" y="925513"/>
            <a:ext cx="1617662" cy="306387"/>
          </a:xfrm>
          <a:prstGeom prst="rect">
            <a:avLst/>
          </a:prstGeom>
          <a:noFill/>
          <a:ln w="9525">
            <a:noFill/>
            <a:miter lim="800000"/>
            <a:headEnd/>
            <a:tailEnd/>
          </a:ln>
        </p:spPr>
        <p:txBody>
          <a:bodyPr wrap="none">
            <a:spAutoFit/>
          </a:bodyPr>
          <a:lstStyle/>
          <a:p>
            <a:r>
              <a:rPr lang="en-US" sz="1400" b="1">
                <a:solidFill>
                  <a:srgbClr val="800000"/>
                </a:solidFill>
                <a:latin typeface="Garamond" pitchFamily="18" charset="0"/>
              </a:rPr>
              <a:t>Areas of Expertise</a:t>
            </a:r>
          </a:p>
        </p:txBody>
      </p:sp>
      <p:sp>
        <p:nvSpPr>
          <p:cNvPr id="3079" name="TextBox 17"/>
          <p:cNvSpPr txBox="1">
            <a:spLocks noChangeArrowheads="1"/>
          </p:cNvSpPr>
          <p:nvPr/>
        </p:nvSpPr>
        <p:spPr bwMode="auto">
          <a:xfrm>
            <a:off x="4268788" y="955675"/>
            <a:ext cx="2370137" cy="1730375"/>
          </a:xfrm>
          <a:prstGeom prst="rect">
            <a:avLst/>
          </a:prstGeom>
          <a:noFill/>
          <a:ln w="9525">
            <a:noFill/>
            <a:miter lim="800000"/>
            <a:headEnd/>
            <a:tailEnd/>
          </a:ln>
        </p:spPr>
        <p:txBody>
          <a:bodyPr>
            <a:spAutoFit/>
          </a:bodyPr>
          <a:lstStyle/>
          <a:p>
            <a:pPr>
              <a:lnSpc>
                <a:spcPct val="150000"/>
              </a:lnSpc>
              <a:buSzPct val="90000"/>
            </a:pPr>
            <a:r>
              <a:rPr lang="en-US" sz="1100">
                <a:solidFill>
                  <a:srgbClr val="800000"/>
                </a:solidFill>
              </a:rPr>
              <a:t> </a:t>
            </a:r>
          </a:p>
          <a:p>
            <a:pPr marL="114300" lvl="1">
              <a:lnSpc>
                <a:spcPct val="150000"/>
              </a:lnSpc>
              <a:buSzPct val="90000"/>
              <a:buFont typeface="Wingdings" pitchFamily="2" charset="2"/>
              <a:buChar char="ü"/>
            </a:pPr>
            <a:r>
              <a:rPr lang="en-US" sz="1000"/>
              <a:t>  Intrusion Detection Systems (IDS)</a:t>
            </a:r>
          </a:p>
          <a:p>
            <a:pPr marL="114300" lvl="1">
              <a:lnSpc>
                <a:spcPct val="150000"/>
              </a:lnSpc>
              <a:buSzPct val="90000"/>
              <a:buFont typeface="Wingdings" pitchFamily="2" charset="2"/>
              <a:buChar char="ü"/>
            </a:pPr>
            <a:r>
              <a:rPr lang="en-US" sz="1000"/>
              <a:t>  Perimeter Security Systems</a:t>
            </a:r>
          </a:p>
          <a:p>
            <a:pPr marL="114300" lvl="1">
              <a:lnSpc>
                <a:spcPct val="150000"/>
              </a:lnSpc>
              <a:buSzPct val="90000"/>
              <a:buFont typeface="Wingdings" pitchFamily="2" charset="2"/>
              <a:buChar char="ü"/>
            </a:pPr>
            <a:r>
              <a:rPr lang="en-US" sz="1000"/>
              <a:t>  Fire Life Safety</a:t>
            </a:r>
          </a:p>
          <a:p>
            <a:pPr marL="114300" lvl="1">
              <a:lnSpc>
                <a:spcPct val="150000"/>
              </a:lnSpc>
              <a:buSzPct val="90000"/>
              <a:buFont typeface="Wingdings" pitchFamily="2" charset="2"/>
              <a:buChar char="ü"/>
            </a:pPr>
            <a:r>
              <a:rPr lang="en-US" sz="1000"/>
              <a:t>  Surveillance / CCTV</a:t>
            </a:r>
          </a:p>
          <a:p>
            <a:pPr marL="114300" lvl="1">
              <a:lnSpc>
                <a:spcPct val="150000"/>
              </a:lnSpc>
              <a:buSzPct val="90000"/>
              <a:buFont typeface="Wingdings" pitchFamily="2" charset="2"/>
              <a:buChar char="ü"/>
            </a:pPr>
            <a:r>
              <a:rPr lang="en-US" sz="1000"/>
              <a:t>  Access Control</a:t>
            </a:r>
          </a:p>
          <a:p>
            <a:pPr marL="114300" lvl="1">
              <a:lnSpc>
                <a:spcPct val="150000"/>
              </a:lnSpc>
              <a:buSzPct val="90000"/>
              <a:buFont typeface="Wingdings" pitchFamily="2" charset="2"/>
              <a:buChar char="ü"/>
            </a:pPr>
            <a:r>
              <a:rPr lang="en-US" sz="1000"/>
              <a:t>  Critical Condition Monitoring </a:t>
            </a:r>
          </a:p>
        </p:txBody>
      </p:sp>
      <p:sp>
        <p:nvSpPr>
          <p:cNvPr id="3080" name="TextBox 31"/>
          <p:cNvSpPr txBox="1">
            <a:spLocks noChangeArrowheads="1"/>
          </p:cNvSpPr>
          <p:nvPr/>
        </p:nvSpPr>
        <p:spPr bwMode="auto">
          <a:xfrm>
            <a:off x="4335463" y="5053013"/>
            <a:ext cx="1220787" cy="306387"/>
          </a:xfrm>
          <a:prstGeom prst="rect">
            <a:avLst/>
          </a:prstGeom>
          <a:noFill/>
          <a:ln w="9525">
            <a:noFill/>
            <a:miter lim="800000"/>
            <a:headEnd/>
            <a:tailEnd/>
          </a:ln>
        </p:spPr>
        <p:txBody>
          <a:bodyPr wrap="none">
            <a:spAutoFit/>
          </a:bodyPr>
          <a:lstStyle/>
          <a:p>
            <a:r>
              <a:rPr lang="en-US" sz="1400" b="1">
                <a:solidFill>
                  <a:srgbClr val="800000"/>
                </a:solidFill>
                <a:latin typeface="Garamond" pitchFamily="18" charset="0"/>
              </a:rPr>
              <a:t>Certifications</a:t>
            </a:r>
          </a:p>
        </p:txBody>
      </p:sp>
      <p:sp>
        <p:nvSpPr>
          <p:cNvPr id="36" name="Rectangle 35"/>
          <p:cNvSpPr/>
          <p:nvPr/>
        </p:nvSpPr>
        <p:spPr>
          <a:xfrm>
            <a:off x="4391025" y="7045325"/>
            <a:ext cx="2305050" cy="12858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082" name="TextBox 36"/>
          <p:cNvSpPr txBox="1">
            <a:spLocks noChangeArrowheads="1"/>
          </p:cNvSpPr>
          <p:nvPr/>
        </p:nvSpPr>
        <p:spPr bwMode="auto">
          <a:xfrm>
            <a:off x="4335463" y="6770688"/>
            <a:ext cx="1335087" cy="306387"/>
          </a:xfrm>
          <a:prstGeom prst="rect">
            <a:avLst/>
          </a:prstGeom>
          <a:noFill/>
          <a:ln w="9525">
            <a:noFill/>
            <a:miter lim="800000"/>
            <a:headEnd/>
            <a:tailEnd/>
          </a:ln>
        </p:spPr>
        <p:txBody>
          <a:bodyPr wrap="none">
            <a:spAutoFit/>
          </a:bodyPr>
          <a:lstStyle/>
          <a:p>
            <a:r>
              <a:rPr lang="en-US" sz="1400" b="1">
                <a:solidFill>
                  <a:srgbClr val="800000"/>
                </a:solidFill>
                <a:latin typeface="Garamond" pitchFamily="18" charset="0"/>
              </a:rPr>
              <a:t>Company Data</a:t>
            </a:r>
          </a:p>
        </p:txBody>
      </p:sp>
      <p:sp>
        <p:nvSpPr>
          <p:cNvPr id="3083" name="TextBox 37"/>
          <p:cNvSpPr txBox="1">
            <a:spLocks noChangeArrowheads="1"/>
          </p:cNvSpPr>
          <p:nvPr/>
        </p:nvSpPr>
        <p:spPr bwMode="auto">
          <a:xfrm>
            <a:off x="4344988" y="7062788"/>
            <a:ext cx="2398712" cy="1277937"/>
          </a:xfrm>
          <a:prstGeom prst="rect">
            <a:avLst/>
          </a:prstGeom>
          <a:noFill/>
          <a:ln w="9525">
            <a:noFill/>
            <a:miter lim="800000"/>
            <a:headEnd/>
            <a:tailEnd/>
          </a:ln>
        </p:spPr>
        <p:txBody>
          <a:bodyPr>
            <a:spAutoFit/>
          </a:bodyPr>
          <a:lstStyle/>
          <a:p>
            <a:pPr marL="0" lvl="1">
              <a:lnSpc>
                <a:spcPct val="110000"/>
              </a:lnSpc>
              <a:buSzPct val="90000"/>
              <a:tabLst>
                <a:tab pos="971550" algn="l"/>
              </a:tabLst>
            </a:pPr>
            <a:r>
              <a:rPr lang="en-US" sz="1000" dirty="0"/>
              <a:t>UEI #	DBA1AF3MVAD8</a:t>
            </a:r>
          </a:p>
          <a:p>
            <a:pPr marL="0" lvl="1">
              <a:lnSpc>
                <a:spcPct val="110000"/>
              </a:lnSpc>
              <a:buSzPct val="90000"/>
              <a:tabLst>
                <a:tab pos="971550" algn="l"/>
              </a:tabLst>
            </a:pPr>
            <a:r>
              <a:rPr lang="en-US" sz="1000" dirty="0"/>
              <a:t>Cage Code	0LLKP1</a:t>
            </a:r>
          </a:p>
          <a:p>
            <a:pPr marL="0" lvl="1">
              <a:lnSpc>
                <a:spcPct val="110000"/>
              </a:lnSpc>
              <a:buSzPct val="90000"/>
              <a:tabLst>
                <a:tab pos="971550" algn="l"/>
              </a:tabLst>
            </a:pPr>
            <a:r>
              <a:rPr lang="en-US" sz="1000" dirty="0"/>
              <a:t>SBA Status:	Small Business</a:t>
            </a:r>
          </a:p>
          <a:p>
            <a:pPr marL="0" lvl="1">
              <a:lnSpc>
                <a:spcPct val="110000"/>
              </a:lnSpc>
              <a:buSzPct val="90000"/>
              <a:tabLst>
                <a:tab pos="971550" algn="l"/>
              </a:tabLst>
            </a:pPr>
            <a:r>
              <a:rPr lang="en-US" sz="1000" dirty="0"/>
              <a:t>GSA Schedule:	</a:t>
            </a:r>
            <a:r>
              <a:rPr lang="en-US" sz="1000" i="1" dirty="0"/>
              <a:t>#GS-07F-0481X</a:t>
            </a:r>
            <a:r>
              <a:rPr lang="en-US" sz="1000" dirty="0"/>
              <a:t>	</a:t>
            </a:r>
          </a:p>
          <a:p>
            <a:pPr marL="0" lvl="1">
              <a:lnSpc>
                <a:spcPct val="110000"/>
              </a:lnSpc>
              <a:buSzPct val="90000"/>
              <a:tabLst>
                <a:tab pos="971550" algn="l"/>
              </a:tabLst>
            </a:pPr>
            <a:r>
              <a:rPr lang="en-US" sz="1000" dirty="0"/>
              <a:t>NAICS Codes	</a:t>
            </a:r>
          </a:p>
          <a:p>
            <a:pPr marL="0" lvl="1">
              <a:lnSpc>
                <a:spcPct val="110000"/>
              </a:lnSpc>
              <a:buSzPct val="90000"/>
              <a:tabLst>
                <a:tab pos="971550" algn="l"/>
              </a:tabLst>
            </a:pPr>
            <a:r>
              <a:rPr lang="en-US" sz="1000" dirty="0"/>
              <a:t>334290    334512    541330    561621</a:t>
            </a:r>
          </a:p>
        </p:txBody>
      </p:sp>
      <p:sp>
        <p:nvSpPr>
          <p:cNvPr id="41" name="Text Box 25"/>
          <p:cNvSpPr txBox="1">
            <a:spLocks noChangeArrowheads="1"/>
          </p:cNvSpPr>
          <p:nvPr/>
        </p:nvSpPr>
        <p:spPr bwMode="auto">
          <a:xfrm>
            <a:off x="95250" y="8367713"/>
            <a:ext cx="6661150" cy="746125"/>
          </a:xfrm>
          <a:prstGeom prst="rect">
            <a:avLst/>
          </a:prstGeom>
          <a:noFill/>
          <a:ln w="9525">
            <a:noFill/>
            <a:miter lim="800000"/>
            <a:headEnd/>
            <a:tailEnd/>
          </a:ln>
        </p:spPr>
        <p:txBody>
          <a:bodyPr>
            <a:spAutoFit/>
          </a:bodyPr>
          <a:lstStyle/>
          <a:p>
            <a:pPr algn="ctr" fontAlgn="auto">
              <a:spcBef>
                <a:spcPts val="0"/>
              </a:spcBef>
              <a:spcAft>
                <a:spcPts val="0"/>
              </a:spcAft>
              <a:defRPr/>
            </a:pPr>
            <a:r>
              <a:rPr lang="en-US" sz="1100" b="1" dirty="0">
                <a:solidFill>
                  <a:schemeClr val="bg1"/>
                </a:solidFill>
                <a:cs typeface="+mn-cs"/>
              </a:rPr>
              <a:t>Tel-Tec Security Systems, Inc.</a:t>
            </a:r>
          </a:p>
          <a:p>
            <a:pPr algn="ctr" fontAlgn="auto">
              <a:spcBef>
                <a:spcPts val="0"/>
              </a:spcBef>
              <a:spcAft>
                <a:spcPts val="0"/>
              </a:spcAft>
              <a:defRPr/>
            </a:pPr>
            <a:r>
              <a:rPr lang="en-US" sz="1000" dirty="0">
                <a:solidFill>
                  <a:schemeClr val="bg1"/>
                </a:solidFill>
                <a:cs typeface="+mn-cs"/>
              </a:rPr>
              <a:t>(800) 292-9227 or (661) 397-5511</a:t>
            </a:r>
          </a:p>
          <a:p>
            <a:pPr algn="ctr" fontAlgn="auto">
              <a:spcBef>
                <a:spcPts val="0"/>
              </a:spcBef>
              <a:spcAft>
                <a:spcPts val="0"/>
              </a:spcAft>
              <a:defRPr/>
            </a:pPr>
            <a:r>
              <a:rPr lang="en-US" sz="1000" dirty="0">
                <a:solidFill>
                  <a:schemeClr val="bg1"/>
                </a:solidFill>
                <a:cs typeface="+mn-cs"/>
              </a:rPr>
              <a:t>5020 Lisa Marie Court, Bakersfield, California 93313</a:t>
            </a:r>
          </a:p>
          <a:p>
            <a:pPr algn="ctr" fontAlgn="auto">
              <a:spcBef>
                <a:spcPts val="0"/>
              </a:spcBef>
              <a:spcAft>
                <a:spcPts val="0"/>
              </a:spcAft>
              <a:defRPr/>
            </a:pPr>
            <a:r>
              <a:rPr lang="en-US" sz="1000" dirty="0">
                <a:solidFill>
                  <a:schemeClr val="bg1"/>
                </a:solidFill>
                <a:cs typeface="+mn-cs"/>
                <a:hlinkClick r:id="rId2"/>
              </a:rPr>
              <a:t>leslie@tel-tec.com</a:t>
            </a:r>
            <a:r>
              <a:rPr lang="en-US" sz="1000" dirty="0">
                <a:solidFill>
                  <a:schemeClr val="bg1"/>
                </a:solidFill>
                <a:cs typeface="+mn-cs"/>
              </a:rPr>
              <a:t>  </a:t>
            </a:r>
            <a:r>
              <a:rPr lang="en-US" sz="1000" dirty="0">
                <a:solidFill>
                  <a:srgbClr val="0000CC"/>
                </a:solidFill>
                <a:cs typeface="+mn-cs"/>
              </a:rPr>
              <a:t>|</a:t>
            </a:r>
            <a:r>
              <a:rPr lang="en-US" sz="1000" dirty="0">
                <a:solidFill>
                  <a:schemeClr val="bg1"/>
                </a:solidFill>
                <a:cs typeface="+mn-cs"/>
              </a:rPr>
              <a:t>  </a:t>
            </a:r>
            <a:r>
              <a:rPr lang="en-US" sz="1000" dirty="0">
                <a:solidFill>
                  <a:schemeClr val="bg1"/>
                </a:solidFill>
                <a:cs typeface="+mn-cs"/>
                <a:hlinkClick r:id="rId3"/>
              </a:rPr>
              <a:t>www.tel-tec.com</a:t>
            </a:r>
            <a:r>
              <a:rPr lang="en-US" sz="1000" dirty="0">
                <a:solidFill>
                  <a:schemeClr val="bg1"/>
                </a:solidFill>
                <a:cs typeface="+mn-cs"/>
              </a:rPr>
              <a:t>  </a:t>
            </a:r>
          </a:p>
        </p:txBody>
      </p:sp>
      <p:sp>
        <p:nvSpPr>
          <p:cNvPr id="3085" name="TextBox 45"/>
          <p:cNvSpPr txBox="1">
            <a:spLocks noChangeArrowheads="1"/>
          </p:cNvSpPr>
          <p:nvPr/>
        </p:nvSpPr>
        <p:spPr bwMode="auto">
          <a:xfrm>
            <a:off x="93663" y="7040563"/>
            <a:ext cx="1638300" cy="306387"/>
          </a:xfrm>
          <a:prstGeom prst="rect">
            <a:avLst/>
          </a:prstGeom>
          <a:noFill/>
          <a:ln w="9525">
            <a:noFill/>
            <a:miter lim="800000"/>
            <a:headEnd/>
            <a:tailEnd/>
          </a:ln>
        </p:spPr>
        <p:txBody>
          <a:bodyPr wrap="none">
            <a:spAutoFit/>
          </a:bodyPr>
          <a:lstStyle/>
          <a:p>
            <a:r>
              <a:rPr lang="en-US" sz="1400" b="1">
                <a:solidFill>
                  <a:srgbClr val="800000"/>
                </a:solidFill>
                <a:latin typeface="Garamond" pitchFamily="18" charset="0"/>
              </a:rPr>
              <a:t>Corporate Partners</a:t>
            </a:r>
          </a:p>
        </p:txBody>
      </p:sp>
      <p:grpSp>
        <p:nvGrpSpPr>
          <p:cNvPr id="3086" name="Group 46"/>
          <p:cNvGrpSpPr>
            <a:grpSpLocks/>
          </p:cNvGrpSpPr>
          <p:nvPr/>
        </p:nvGrpSpPr>
        <p:grpSpPr bwMode="auto">
          <a:xfrm>
            <a:off x="200025" y="7340600"/>
            <a:ext cx="4029075" cy="990600"/>
            <a:chOff x="200025" y="7340600"/>
            <a:chExt cx="4029075" cy="990600"/>
          </a:xfrm>
        </p:grpSpPr>
        <p:sp>
          <p:nvSpPr>
            <p:cNvPr id="45" name="Rectangle 44"/>
            <p:cNvSpPr/>
            <p:nvPr/>
          </p:nvSpPr>
          <p:spPr bwMode="auto">
            <a:xfrm>
              <a:off x="200025" y="7340600"/>
              <a:ext cx="4029075" cy="9906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6" name="Rectangle 55"/>
            <p:cNvSpPr/>
            <p:nvPr/>
          </p:nvSpPr>
          <p:spPr bwMode="auto">
            <a:xfrm>
              <a:off x="220663" y="7359650"/>
              <a:ext cx="3987800" cy="9525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pic>
        <p:nvPicPr>
          <p:cNvPr id="3087" name="Picture 49"/>
          <p:cNvPicPr>
            <a:picLocks noChangeAspect="1" noChangeArrowheads="1"/>
          </p:cNvPicPr>
          <p:nvPr/>
        </p:nvPicPr>
        <p:blipFill>
          <a:blip r:embed="rId4" cstate="print"/>
          <a:srcRect/>
          <a:stretch>
            <a:fillRect/>
          </a:stretch>
        </p:blipFill>
        <p:spPr bwMode="auto">
          <a:xfrm>
            <a:off x="1708150" y="7391400"/>
            <a:ext cx="1114425" cy="342900"/>
          </a:xfrm>
          <a:prstGeom prst="rect">
            <a:avLst/>
          </a:prstGeom>
          <a:noFill/>
          <a:ln w="9525">
            <a:noFill/>
            <a:miter lim="800000"/>
            <a:headEnd/>
            <a:tailEnd/>
          </a:ln>
        </p:spPr>
      </p:pic>
      <p:pic>
        <p:nvPicPr>
          <p:cNvPr id="3088" name="Picture 50"/>
          <p:cNvPicPr>
            <a:picLocks noChangeAspect="1" noChangeArrowheads="1"/>
          </p:cNvPicPr>
          <p:nvPr/>
        </p:nvPicPr>
        <p:blipFill>
          <a:blip r:embed="rId5" cstate="print"/>
          <a:srcRect/>
          <a:stretch>
            <a:fillRect/>
          </a:stretch>
        </p:blipFill>
        <p:spPr bwMode="auto">
          <a:xfrm>
            <a:off x="311150" y="7874000"/>
            <a:ext cx="1935163" cy="311150"/>
          </a:xfrm>
          <a:prstGeom prst="rect">
            <a:avLst/>
          </a:prstGeom>
          <a:noFill/>
          <a:ln w="9525">
            <a:noFill/>
            <a:miter lim="800000"/>
            <a:headEnd/>
            <a:tailEnd/>
          </a:ln>
        </p:spPr>
      </p:pic>
      <p:pic>
        <p:nvPicPr>
          <p:cNvPr id="3089" name="Picture 58"/>
          <p:cNvPicPr>
            <a:picLocks noChangeAspect="1" noChangeArrowheads="1"/>
          </p:cNvPicPr>
          <p:nvPr/>
        </p:nvPicPr>
        <p:blipFill>
          <a:blip r:embed="rId6" cstate="print"/>
          <a:srcRect/>
          <a:stretch>
            <a:fillRect/>
          </a:stretch>
        </p:blipFill>
        <p:spPr bwMode="auto">
          <a:xfrm>
            <a:off x="320675" y="7475538"/>
            <a:ext cx="671513" cy="338137"/>
          </a:xfrm>
          <a:prstGeom prst="rect">
            <a:avLst/>
          </a:prstGeom>
          <a:noFill/>
          <a:ln w="9525">
            <a:noFill/>
            <a:miter lim="800000"/>
            <a:headEnd/>
            <a:tailEnd/>
          </a:ln>
        </p:spPr>
      </p:pic>
      <p:pic>
        <p:nvPicPr>
          <p:cNvPr id="3090" name="Picture 59"/>
          <p:cNvPicPr>
            <a:picLocks noChangeAspect="1" noChangeArrowheads="1"/>
          </p:cNvPicPr>
          <p:nvPr/>
        </p:nvPicPr>
        <p:blipFill>
          <a:blip r:embed="rId7" cstate="print"/>
          <a:srcRect/>
          <a:stretch>
            <a:fillRect/>
          </a:stretch>
        </p:blipFill>
        <p:spPr bwMode="auto">
          <a:xfrm>
            <a:off x="2314575" y="7942263"/>
            <a:ext cx="947738" cy="214312"/>
          </a:xfrm>
          <a:prstGeom prst="rect">
            <a:avLst/>
          </a:prstGeom>
          <a:noFill/>
          <a:ln w="9525">
            <a:noFill/>
            <a:miter lim="800000"/>
            <a:headEnd/>
            <a:tailEnd/>
          </a:ln>
        </p:spPr>
      </p:pic>
      <p:pic>
        <p:nvPicPr>
          <p:cNvPr id="3091" name="Picture 60"/>
          <p:cNvPicPr>
            <a:picLocks noChangeAspect="1" noChangeArrowheads="1"/>
          </p:cNvPicPr>
          <p:nvPr/>
        </p:nvPicPr>
        <p:blipFill>
          <a:blip r:embed="rId8" cstate="print"/>
          <a:srcRect/>
          <a:stretch>
            <a:fillRect/>
          </a:stretch>
        </p:blipFill>
        <p:spPr bwMode="auto">
          <a:xfrm>
            <a:off x="3300413" y="7818438"/>
            <a:ext cx="738187" cy="366712"/>
          </a:xfrm>
          <a:prstGeom prst="rect">
            <a:avLst/>
          </a:prstGeom>
          <a:noFill/>
          <a:ln w="9525">
            <a:noFill/>
            <a:miter lim="800000"/>
            <a:headEnd/>
            <a:tailEnd/>
          </a:ln>
        </p:spPr>
      </p:pic>
      <p:pic>
        <p:nvPicPr>
          <p:cNvPr id="3092" name="Picture 68"/>
          <p:cNvPicPr>
            <a:picLocks noChangeAspect="1" noChangeArrowheads="1"/>
          </p:cNvPicPr>
          <p:nvPr/>
        </p:nvPicPr>
        <p:blipFill>
          <a:blip r:embed="rId9" cstate="print"/>
          <a:srcRect/>
          <a:stretch>
            <a:fillRect/>
          </a:stretch>
        </p:blipFill>
        <p:spPr bwMode="auto">
          <a:xfrm>
            <a:off x="2868613" y="7381875"/>
            <a:ext cx="1231900" cy="381000"/>
          </a:xfrm>
          <a:prstGeom prst="rect">
            <a:avLst/>
          </a:prstGeom>
          <a:noFill/>
          <a:ln w="9525">
            <a:noFill/>
            <a:miter lim="800000"/>
            <a:headEnd/>
            <a:tailEnd/>
          </a:ln>
        </p:spPr>
      </p:pic>
      <p:pic>
        <p:nvPicPr>
          <p:cNvPr id="3093" name="Picture 69"/>
          <p:cNvPicPr>
            <a:picLocks noChangeAspect="1" noChangeArrowheads="1"/>
          </p:cNvPicPr>
          <p:nvPr/>
        </p:nvPicPr>
        <p:blipFill>
          <a:blip r:embed="rId10" cstate="print"/>
          <a:srcRect/>
          <a:stretch>
            <a:fillRect/>
          </a:stretch>
        </p:blipFill>
        <p:spPr bwMode="auto">
          <a:xfrm>
            <a:off x="1112838" y="7461250"/>
            <a:ext cx="449262" cy="331788"/>
          </a:xfrm>
          <a:prstGeom prst="rect">
            <a:avLst/>
          </a:prstGeom>
          <a:noFill/>
          <a:ln w="9525">
            <a:noFill/>
            <a:miter lim="800000"/>
            <a:headEnd/>
            <a:tailEnd/>
          </a:ln>
        </p:spPr>
      </p:pic>
      <p:sp>
        <p:nvSpPr>
          <p:cNvPr id="51" name="Rectangle 50"/>
          <p:cNvSpPr/>
          <p:nvPr/>
        </p:nvSpPr>
        <p:spPr bwMode="auto">
          <a:xfrm>
            <a:off x="4073525" y="7388225"/>
            <a:ext cx="63500" cy="539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2" name="Rectangle 51"/>
          <p:cNvSpPr/>
          <p:nvPr/>
        </p:nvSpPr>
        <p:spPr bwMode="auto">
          <a:xfrm>
            <a:off x="3997325" y="7785100"/>
            <a:ext cx="63500" cy="539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 name="Rectangle 52"/>
          <p:cNvSpPr/>
          <p:nvPr/>
        </p:nvSpPr>
        <p:spPr bwMode="auto">
          <a:xfrm>
            <a:off x="3225800" y="7921625"/>
            <a:ext cx="63500" cy="539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 name="Rectangle 53"/>
          <p:cNvSpPr/>
          <p:nvPr/>
        </p:nvSpPr>
        <p:spPr bwMode="auto">
          <a:xfrm>
            <a:off x="2784475" y="7397750"/>
            <a:ext cx="63500" cy="539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5" name="Rectangle 54"/>
          <p:cNvSpPr/>
          <p:nvPr/>
        </p:nvSpPr>
        <p:spPr bwMode="auto">
          <a:xfrm>
            <a:off x="2206625" y="7867650"/>
            <a:ext cx="63500" cy="539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5" name="Rectangle 64"/>
          <p:cNvSpPr/>
          <p:nvPr/>
        </p:nvSpPr>
        <p:spPr bwMode="auto">
          <a:xfrm>
            <a:off x="968375" y="7454900"/>
            <a:ext cx="63500" cy="539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6" name="Rectangle 65"/>
          <p:cNvSpPr/>
          <p:nvPr/>
        </p:nvSpPr>
        <p:spPr bwMode="auto">
          <a:xfrm>
            <a:off x="977900" y="7705725"/>
            <a:ext cx="63500" cy="539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7" name="Rectangle 66"/>
          <p:cNvSpPr/>
          <p:nvPr/>
        </p:nvSpPr>
        <p:spPr bwMode="auto">
          <a:xfrm>
            <a:off x="1536700" y="7470775"/>
            <a:ext cx="95250" cy="3429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102" name="TextBox 68"/>
          <p:cNvSpPr txBox="1">
            <a:spLocks noChangeArrowheads="1"/>
          </p:cNvSpPr>
          <p:nvPr/>
        </p:nvSpPr>
        <p:spPr bwMode="auto">
          <a:xfrm>
            <a:off x="4268788" y="5076825"/>
            <a:ext cx="2522537" cy="1500188"/>
          </a:xfrm>
          <a:prstGeom prst="rect">
            <a:avLst/>
          </a:prstGeom>
          <a:noFill/>
          <a:ln w="9525">
            <a:noFill/>
            <a:miter lim="800000"/>
            <a:headEnd/>
            <a:tailEnd/>
          </a:ln>
        </p:spPr>
        <p:txBody>
          <a:bodyPr>
            <a:spAutoFit/>
          </a:bodyPr>
          <a:lstStyle/>
          <a:p>
            <a:pPr>
              <a:lnSpc>
                <a:spcPct val="150000"/>
              </a:lnSpc>
              <a:buSzPct val="90000"/>
            </a:pPr>
            <a:r>
              <a:rPr lang="en-US" sz="1100">
                <a:solidFill>
                  <a:srgbClr val="800000"/>
                </a:solidFill>
              </a:rPr>
              <a:t> </a:t>
            </a:r>
          </a:p>
          <a:p>
            <a:pPr marL="114300" lvl="1">
              <a:lnSpc>
                <a:spcPct val="150000"/>
              </a:lnSpc>
              <a:buSzPct val="90000"/>
              <a:buFont typeface="Wingdings" pitchFamily="2" charset="2"/>
              <a:buChar char="ü"/>
            </a:pPr>
            <a:r>
              <a:rPr lang="en-US" sz="1000"/>
              <a:t>  DHS Security (CHS Program)</a:t>
            </a:r>
          </a:p>
          <a:p>
            <a:pPr marL="114300" lvl="1">
              <a:lnSpc>
                <a:spcPct val="150000"/>
              </a:lnSpc>
              <a:buSzPct val="90000"/>
              <a:buFont typeface="Wingdings" pitchFamily="2" charset="2"/>
              <a:buChar char="ü"/>
            </a:pPr>
            <a:r>
              <a:rPr lang="en-US" sz="1000"/>
              <a:t>  NICET II</a:t>
            </a:r>
          </a:p>
          <a:p>
            <a:pPr marL="114300" lvl="1">
              <a:lnSpc>
                <a:spcPct val="150000"/>
              </a:lnSpc>
              <a:buSzPct val="90000"/>
              <a:buFont typeface="Wingdings" pitchFamily="2" charset="2"/>
              <a:buChar char="ü"/>
            </a:pPr>
            <a:r>
              <a:rPr lang="en-US" sz="1000"/>
              <a:t>  State of California – Fire Life Safety</a:t>
            </a:r>
          </a:p>
          <a:p>
            <a:pPr marL="114300" lvl="1">
              <a:lnSpc>
                <a:spcPct val="150000"/>
              </a:lnSpc>
              <a:buSzPct val="90000"/>
              <a:buFont typeface="Wingdings" pitchFamily="2" charset="2"/>
              <a:buChar char="ü"/>
            </a:pPr>
            <a:r>
              <a:rPr lang="en-US" sz="1000"/>
              <a:t>  Intrusion / Access Control</a:t>
            </a:r>
          </a:p>
          <a:p>
            <a:pPr marL="114300" lvl="1">
              <a:lnSpc>
                <a:spcPct val="150000"/>
              </a:lnSpc>
              <a:buSzPct val="90000"/>
              <a:buFont typeface="Wingdings" pitchFamily="2" charset="2"/>
              <a:buChar char="ü"/>
            </a:pPr>
            <a:r>
              <a:rPr lang="en-US" sz="1000"/>
              <a:t>  Annual Underwriters Laboratory</a:t>
            </a:r>
          </a:p>
        </p:txBody>
      </p:sp>
      <p:pic>
        <p:nvPicPr>
          <p:cNvPr id="3103" name="Picture 2" descr="http://www.21stcenturyalarm.com/images/ULlogo.gif"/>
          <p:cNvPicPr>
            <a:picLocks noChangeAspect="1" noChangeArrowheads="1"/>
          </p:cNvPicPr>
          <p:nvPr/>
        </p:nvPicPr>
        <p:blipFill>
          <a:blip r:embed="rId11" cstate="print"/>
          <a:srcRect/>
          <a:stretch>
            <a:fillRect/>
          </a:stretch>
        </p:blipFill>
        <p:spPr bwMode="auto">
          <a:xfrm>
            <a:off x="6342063" y="4967288"/>
            <a:ext cx="366712" cy="352425"/>
          </a:xfrm>
          <a:prstGeom prst="rect">
            <a:avLst/>
          </a:prstGeom>
          <a:noFill/>
          <a:ln w="9525">
            <a:noFill/>
            <a:miter lim="800000"/>
            <a:headEnd/>
            <a:tailEnd/>
          </a:ln>
        </p:spPr>
      </p:pic>
      <p:sp>
        <p:nvSpPr>
          <p:cNvPr id="3104" name="TextBox 80"/>
          <p:cNvSpPr txBox="1">
            <a:spLocks noChangeArrowheads="1"/>
          </p:cNvSpPr>
          <p:nvPr/>
        </p:nvSpPr>
        <p:spPr bwMode="auto">
          <a:xfrm>
            <a:off x="93663" y="4887913"/>
            <a:ext cx="2692400" cy="307975"/>
          </a:xfrm>
          <a:prstGeom prst="rect">
            <a:avLst/>
          </a:prstGeom>
          <a:noFill/>
          <a:ln w="9525">
            <a:noFill/>
            <a:miter lim="800000"/>
            <a:headEnd/>
            <a:tailEnd/>
          </a:ln>
        </p:spPr>
        <p:txBody>
          <a:bodyPr wrap="none">
            <a:spAutoFit/>
          </a:bodyPr>
          <a:lstStyle/>
          <a:p>
            <a:r>
              <a:rPr lang="en-US" sz="1400" b="1">
                <a:solidFill>
                  <a:srgbClr val="800000"/>
                </a:solidFill>
                <a:latin typeface="Garamond" pitchFamily="18" charset="0"/>
              </a:rPr>
              <a:t>Federal, State and Local Markets</a:t>
            </a:r>
          </a:p>
        </p:txBody>
      </p:sp>
      <p:sp>
        <p:nvSpPr>
          <p:cNvPr id="3105" name="TextBox 81"/>
          <p:cNvSpPr txBox="1">
            <a:spLocks noChangeArrowheads="1"/>
          </p:cNvSpPr>
          <p:nvPr/>
        </p:nvSpPr>
        <p:spPr bwMode="auto">
          <a:xfrm>
            <a:off x="93663" y="1211263"/>
            <a:ext cx="4200525" cy="3443287"/>
          </a:xfrm>
          <a:prstGeom prst="rect">
            <a:avLst/>
          </a:prstGeom>
          <a:noFill/>
          <a:ln w="9525">
            <a:noFill/>
            <a:miter lim="800000"/>
            <a:headEnd/>
            <a:tailEnd/>
          </a:ln>
        </p:spPr>
        <p:txBody>
          <a:bodyPr>
            <a:spAutoFit/>
          </a:bodyPr>
          <a:lstStyle/>
          <a:p>
            <a:pPr>
              <a:lnSpc>
                <a:spcPct val="110000"/>
              </a:lnSpc>
            </a:pPr>
            <a:r>
              <a:rPr lang="en-US" sz="1100" dirty="0"/>
              <a:t>Tel-Tec Security Systems, Inc. is an independent security firm that provides security solutions to more than 17,500 clients.  </a:t>
            </a:r>
          </a:p>
          <a:p>
            <a:pPr>
              <a:lnSpc>
                <a:spcPct val="110000"/>
              </a:lnSpc>
            </a:pPr>
            <a:r>
              <a:rPr lang="en-US" sz="1100" dirty="0"/>
              <a:t>Tel-Tec designs, installs, services, and maintains enterprise level security solutions.  With more than 29 years in operation, we have the competency and proven past performance to manage small and large security contracts.</a:t>
            </a:r>
          </a:p>
          <a:p>
            <a:pPr>
              <a:lnSpc>
                <a:spcPct val="110000"/>
              </a:lnSpc>
            </a:pPr>
            <a:endParaRPr lang="en-US" sz="1100" dirty="0"/>
          </a:p>
          <a:p>
            <a:pPr>
              <a:lnSpc>
                <a:spcPct val="110000"/>
              </a:lnSpc>
            </a:pPr>
            <a:r>
              <a:rPr lang="en-US" sz="1100" dirty="0"/>
              <a:t>Our streamlined organization provides efficiency through clear, simple and effective process and lines of communication. We have the flexibility to adjust quickly and dynamically to unanticipated requirements.</a:t>
            </a:r>
          </a:p>
          <a:p>
            <a:pPr>
              <a:lnSpc>
                <a:spcPct val="110000"/>
              </a:lnSpc>
            </a:pPr>
            <a:endParaRPr lang="en-US" sz="1100" dirty="0"/>
          </a:p>
          <a:p>
            <a:pPr>
              <a:lnSpc>
                <a:spcPct val="110000"/>
              </a:lnSpc>
            </a:pPr>
            <a:r>
              <a:rPr lang="en-US" sz="1100" dirty="0"/>
              <a:t>We are a small business with capabilities and experience that rivals the performance of much larger firms.</a:t>
            </a:r>
          </a:p>
          <a:p>
            <a:pPr>
              <a:lnSpc>
                <a:spcPct val="110000"/>
              </a:lnSpc>
            </a:pPr>
            <a:endParaRPr lang="en-US" sz="1100" dirty="0"/>
          </a:p>
          <a:p>
            <a:pPr>
              <a:lnSpc>
                <a:spcPct val="110000"/>
              </a:lnSpc>
            </a:pPr>
            <a:r>
              <a:rPr lang="en-US" sz="1100" dirty="0"/>
              <a:t>For more information on how we support Federal, State, and Local contracts, please call Leslie Kirkindoll, Government Sales Manager at (661) 397-5511.</a:t>
            </a:r>
          </a:p>
        </p:txBody>
      </p:sp>
      <p:sp>
        <p:nvSpPr>
          <p:cNvPr id="84" name="Rectangle 83"/>
          <p:cNvSpPr/>
          <p:nvPr/>
        </p:nvSpPr>
        <p:spPr>
          <a:xfrm>
            <a:off x="4391025" y="3162300"/>
            <a:ext cx="2305050" cy="16764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107" name="TextBox 84"/>
          <p:cNvSpPr txBox="1">
            <a:spLocks noChangeArrowheads="1"/>
          </p:cNvSpPr>
          <p:nvPr/>
        </p:nvSpPr>
        <p:spPr bwMode="auto">
          <a:xfrm>
            <a:off x="4335463" y="2887663"/>
            <a:ext cx="1939925" cy="306387"/>
          </a:xfrm>
          <a:prstGeom prst="rect">
            <a:avLst/>
          </a:prstGeom>
          <a:noFill/>
          <a:ln w="9525">
            <a:noFill/>
            <a:miter lim="800000"/>
            <a:headEnd/>
            <a:tailEnd/>
          </a:ln>
        </p:spPr>
        <p:txBody>
          <a:bodyPr wrap="none">
            <a:spAutoFit/>
          </a:bodyPr>
          <a:lstStyle/>
          <a:p>
            <a:r>
              <a:rPr lang="en-US" sz="1400" b="1">
                <a:solidFill>
                  <a:srgbClr val="800000"/>
                </a:solidFill>
                <a:latin typeface="Garamond" pitchFamily="18" charset="0"/>
              </a:rPr>
              <a:t>Tel-Tec Differentiation</a:t>
            </a:r>
          </a:p>
        </p:txBody>
      </p:sp>
      <p:sp>
        <p:nvSpPr>
          <p:cNvPr id="3108" name="TextBox 85"/>
          <p:cNvSpPr txBox="1">
            <a:spLocks noChangeArrowheads="1"/>
          </p:cNvSpPr>
          <p:nvPr/>
        </p:nvSpPr>
        <p:spPr bwMode="auto">
          <a:xfrm>
            <a:off x="4268788" y="2909888"/>
            <a:ext cx="2522537" cy="1962150"/>
          </a:xfrm>
          <a:prstGeom prst="rect">
            <a:avLst/>
          </a:prstGeom>
          <a:noFill/>
          <a:ln w="9525">
            <a:noFill/>
            <a:miter lim="800000"/>
            <a:headEnd/>
            <a:tailEnd/>
          </a:ln>
        </p:spPr>
        <p:txBody>
          <a:bodyPr>
            <a:spAutoFit/>
          </a:bodyPr>
          <a:lstStyle/>
          <a:p>
            <a:pPr>
              <a:lnSpc>
                <a:spcPct val="150000"/>
              </a:lnSpc>
              <a:buSzPct val="90000"/>
            </a:pPr>
            <a:r>
              <a:rPr lang="en-US" sz="1100">
                <a:solidFill>
                  <a:srgbClr val="800000"/>
                </a:solidFill>
              </a:rPr>
              <a:t> </a:t>
            </a:r>
          </a:p>
          <a:p>
            <a:pPr marL="114300" lvl="1">
              <a:lnSpc>
                <a:spcPct val="150000"/>
              </a:lnSpc>
              <a:buSzPct val="90000"/>
              <a:buFont typeface="Wingdings" pitchFamily="2" charset="2"/>
              <a:buChar char="ü"/>
            </a:pPr>
            <a:r>
              <a:rPr lang="en-US" sz="1000"/>
              <a:t>  FIPS-201 / HSPD-12 Compliance</a:t>
            </a:r>
          </a:p>
          <a:p>
            <a:pPr marL="114300" lvl="1">
              <a:lnSpc>
                <a:spcPct val="150000"/>
              </a:lnSpc>
              <a:buSzPct val="90000"/>
              <a:buFont typeface="Wingdings" pitchFamily="2" charset="2"/>
              <a:buChar char="ü"/>
            </a:pPr>
            <a:r>
              <a:rPr lang="en-US" sz="1000"/>
              <a:t>  29 Years Experience</a:t>
            </a:r>
          </a:p>
          <a:p>
            <a:pPr marL="114300" lvl="1">
              <a:lnSpc>
                <a:spcPct val="150000"/>
              </a:lnSpc>
              <a:buSzPct val="90000"/>
              <a:buFont typeface="Wingdings" pitchFamily="2" charset="2"/>
              <a:buChar char="ü"/>
            </a:pPr>
            <a:r>
              <a:rPr lang="en-US" sz="1000"/>
              <a:t>  85% Client Retention Rate</a:t>
            </a:r>
          </a:p>
          <a:p>
            <a:pPr marL="114300" lvl="1">
              <a:lnSpc>
                <a:spcPct val="150000"/>
              </a:lnSpc>
              <a:buSzPct val="90000"/>
              <a:buFont typeface="Wingdings" pitchFamily="2" charset="2"/>
              <a:buChar char="ü"/>
            </a:pPr>
            <a:r>
              <a:rPr lang="en-US" sz="1000"/>
              <a:t>  Current Clients - 17,500</a:t>
            </a:r>
          </a:p>
          <a:p>
            <a:pPr marL="114300" lvl="1">
              <a:lnSpc>
                <a:spcPct val="150000"/>
              </a:lnSpc>
              <a:buSzPct val="90000"/>
              <a:buFont typeface="Wingdings" pitchFamily="2" charset="2"/>
              <a:buChar char="ü"/>
            </a:pPr>
            <a:r>
              <a:rPr lang="en-US" sz="1000"/>
              <a:t>  Onsite UL Monitoring Facility</a:t>
            </a:r>
          </a:p>
          <a:p>
            <a:pPr marL="114300" lvl="1">
              <a:lnSpc>
                <a:spcPct val="150000"/>
              </a:lnSpc>
              <a:buSzPct val="90000"/>
              <a:buFont typeface="Wingdings" pitchFamily="2" charset="2"/>
              <a:buChar char="ü"/>
            </a:pPr>
            <a:r>
              <a:rPr lang="en-US" sz="1000"/>
              <a:t>  24 / 7 / 365</a:t>
            </a:r>
          </a:p>
          <a:p>
            <a:pPr marL="114300" lvl="1">
              <a:lnSpc>
                <a:spcPct val="150000"/>
              </a:lnSpc>
              <a:buSzPct val="90000"/>
              <a:buFont typeface="Wingdings" pitchFamily="2" charset="2"/>
              <a:buChar char="ü"/>
            </a:pPr>
            <a:r>
              <a:rPr lang="en-US" sz="1000"/>
              <a:t>  Partners and Teaming Success</a:t>
            </a:r>
          </a:p>
        </p:txBody>
      </p:sp>
      <p:sp>
        <p:nvSpPr>
          <p:cNvPr id="94" name="Rectangle 93"/>
          <p:cNvSpPr/>
          <p:nvPr/>
        </p:nvSpPr>
        <p:spPr>
          <a:xfrm>
            <a:off x="88900" y="98425"/>
            <a:ext cx="6689725" cy="752475"/>
          </a:xfrm>
          <a:prstGeom prst="rect">
            <a:avLst/>
          </a:prstGeom>
          <a:gradFill>
            <a:gsLst>
              <a:gs pos="10000">
                <a:srgbClr val="800000"/>
              </a:gs>
              <a:gs pos="66000">
                <a:schemeClr val="bg1"/>
              </a:gs>
              <a:gs pos="100000">
                <a:schemeClr val="bg1">
                  <a:lumMod val="95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111" name="TextBox 95"/>
          <p:cNvSpPr txBox="1">
            <a:spLocks noChangeArrowheads="1"/>
          </p:cNvSpPr>
          <p:nvPr/>
        </p:nvSpPr>
        <p:spPr bwMode="auto">
          <a:xfrm>
            <a:off x="4664075" y="190500"/>
            <a:ext cx="2015295" cy="584775"/>
          </a:xfrm>
          <a:prstGeom prst="rect">
            <a:avLst/>
          </a:prstGeom>
          <a:noFill/>
          <a:ln w="9525">
            <a:noFill/>
            <a:miter lim="800000"/>
            <a:headEnd/>
            <a:tailEnd/>
          </a:ln>
        </p:spPr>
        <p:txBody>
          <a:bodyPr wrap="none">
            <a:spAutoFit/>
          </a:bodyPr>
          <a:lstStyle/>
          <a:p>
            <a:r>
              <a:rPr lang="en-US" sz="1600" dirty="0">
                <a:solidFill>
                  <a:schemeClr val="bg1"/>
                </a:solidFill>
                <a:latin typeface="Arial" pitchFamily="34" charset="0"/>
                <a:cs typeface="Arial" pitchFamily="34" charset="0"/>
              </a:rPr>
              <a:t>Providing People</a:t>
            </a:r>
            <a:endParaRPr lang="en-US" sz="1600" b="1" dirty="0">
              <a:solidFill>
                <a:schemeClr val="bg1"/>
              </a:solidFill>
              <a:latin typeface="Arial" pitchFamily="34" charset="0"/>
              <a:cs typeface="Arial" pitchFamily="34" charset="0"/>
            </a:endParaRPr>
          </a:p>
          <a:p>
            <a:r>
              <a:rPr lang="en-US" sz="1600" dirty="0">
                <a:solidFill>
                  <a:schemeClr val="bg1"/>
                </a:solidFill>
                <a:latin typeface="Arial" pitchFamily="34" charset="0"/>
                <a:cs typeface="Arial" pitchFamily="34" charset="0"/>
              </a:rPr>
              <a:t>         Peace of Mind</a:t>
            </a:r>
            <a:endParaRPr lang="en-US" sz="1600" b="1" dirty="0">
              <a:solidFill>
                <a:schemeClr val="bg1"/>
              </a:solidFill>
              <a:latin typeface="Arial" pitchFamily="34" charset="0"/>
              <a:cs typeface="Arial" pitchFamily="34" charset="0"/>
            </a:endParaRPr>
          </a:p>
        </p:txBody>
      </p:sp>
      <p:pic>
        <p:nvPicPr>
          <p:cNvPr id="57" name="Picture 56" descr="tel-tec-logo-111010.gif"/>
          <p:cNvPicPr>
            <a:picLocks noChangeAspect="1"/>
          </p:cNvPicPr>
          <p:nvPr/>
        </p:nvPicPr>
        <p:blipFill>
          <a:blip r:embed="rId12" cstate="print"/>
          <a:stretch>
            <a:fillRect/>
          </a:stretch>
        </p:blipFill>
        <p:spPr>
          <a:xfrm>
            <a:off x="205740" y="130362"/>
            <a:ext cx="1337522" cy="677357"/>
          </a:xfrm>
          <a:prstGeom prst="rect">
            <a:avLst/>
          </a:prstGeom>
        </p:spPr>
      </p:pic>
      <p:pic>
        <p:nvPicPr>
          <p:cNvPr id="3" name="Picture 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96850" y="5230015"/>
            <a:ext cx="2208213" cy="1562107"/>
          </a:xfrm>
          <a:prstGeom prst="rect">
            <a:avLst/>
          </a:prstGeom>
        </p:spPr>
      </p:pic>
      <p:pic>
        <p:nvPicPr>
          <p:cNvPr id="46" name="Picture 4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369944" y="5255201"/>
            <a:ext cx="2067313" cy="1577399"/>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1267</TotalTime>
  <Words>315</Words>
  <Application>Microsoft Office PowerPoint</Application>
  <PresentationFormat>On-screen Show (4:3)</PresentationFormat>
  <Paragraphs>48</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Garamond</vt:lpstr>
      <vt:lpstr>Wingdings</vt:lpstr>
      <vt:lpstr>Office Theme</vt:lpstr>
      <vt:lpstr>PowerPoint Presentation</vt:lpstr>
    </vt:vector>
  </TitlesOfParts>
  <Company>RSM Capital Group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Joshua Frank</dc:creator>
  <cp:lastModifiedBy>J Frank</cp:lastModifiedBy>
  <cp:revision>141</cp:revision>
  <dcterms:created xsi:type="dcterms:W3CDTF">2010-11-30T21:02:25Z</dcterms:created>
  <dcterms:modified xsi:type="dcterms:W3CDTF">2024-02-18T22:30:48Z</dcterms:modified>
</cp:coreProperties>
</file>